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0" r:id="rId6"/>
    <p:sldId id="261" r:id="rId7"/>
    <p:sldId id="263" r:id="rId8"/>
    <p:sldId id="275" r:id="rId9"/>
    <p:sldId id="264" r:id="rId10"/>
    <p:sldId id="262" r:id="rId11"/>
    <p:sldId id="265" r:id="rId12"/>
    <p:sldId id="266" r:id="rId13"/>
    <p:sldId id="268" r:id="rId14"/>
    <p:sldId id="267" r:id="rId15"/>
    <p:sldId id="269" r:id="rId16"/>
    <p:sldId id="271" r:id="rId17"/>
    <p:sldId id="270" r:id="rId18"/>
    <p:sldId id="272" r:id="rId19"/>
    <p:sldId id="273" r:id="rId20"/>
    <p:sldId id="27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9" d="100"/>
          <a:sy n="79" d="100"/>
        </p:scale>
        <p:origin x="15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7D1B77-046E-4B4F-8156-3DABF8E3F7C9}"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1426297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D1B77-046E-4B4F-8156-3DABF8E3F7C9}"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2436643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7D1B77-046E-4B4F-8156-3DABF8E3F7C9}"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3185965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7D1B77-046E-4B4F-8156-3DABF8E3F7C9}"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1444187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7D1B77-046E-4B4F-8156-3DABF8E3F7C9}" type="datetimeFigureOut">
              <a:rPr lang="en-IN" smtClean="0"/>
              <a:t>21-07-2022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4217803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7D1B77-046E-4B4F-8156-3DABF8E3F7C9}" type="datetimeFigureOut">
              <a:rPr lang="en-IN" smtClean="0"/>
              <a:t>21-07-2022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874142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3A7D1B77-046E-4B4F-8156-3DABF8E3F7C9}" type="datetimeFigureOut">
              <a:rPr lang="en-IN" smtClean="0"/>
              <a:t>21-07-2022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544948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7D1B77-046E-4B4F-8156-3DABF8E3F7C9}"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4143424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7D1B77-046E-4B4F-8156-3DABF8E3F7C9}"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210243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7D1B77-046E-4B4F-8156-3DABF8E3F7C9}"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4289413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7D1B77-046E-4B4F-8156-3DABF8E3F7C9}"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3741554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7D1B77-046E-4B4F-8156-3DABF8E3F7C9}"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E350F5-5E57-4332-A5F0-796E06059FBB}" type="slidenum">
              <a:rPr lang="en-IN" smtClean="0"/>
              <a:t>‹#›</a:t>
            </a:fld>
            <a:endParaRPr lang="en-IN"/>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827053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7D1B77-046E-4B4F-8156-3DABF8E3F7C9}"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12071802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A7D1B77-046E-4B4F-8156-3DABF8E3F7C9}" type="datetimeFigureOut">
              <a:rPr lang="en-IN" smtClean="0"/>
              <a:t>21-07-2022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185716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A7D1B77-046E-4B4F-8156-3DABF8E3F7C9}" type="datetimeFigureOut">
              <a:rPr lang="en-IN" smtClean="0"/>
              <a:t>21-07-2022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2535574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D1B77-046E-4B4F-8156-3DABF8E3F7C9}"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892052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D1B77-046E-4B4F-8156-3DABF8E3F7C9}"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FE350F5-5E57-4332-A5F0-796E06059FBB}" type="slidenum">
              <a:rPr lang="en-IN" smtClean="0"/>
              <a:t>‹#›</a:t>
            </a:fld>
            <a:endParaRPr lang="en-IN"/>
          </a:p>
        </p:txBody>
      </p:sp>
    </p:spTree>
    <p:extLst>
      <p:ext uri="{BB962C8B-B14F-4D97-AF65-F5344CB8AC3E}">
        <p14:creationId xmlns:p14="http://schemas.microsoft.com/office/powerpoint/2010/main" val="3905516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3A7D1B77-046E-4B4F-8156-3DABF8E3F7C9}" type="datetimeFigureOut">
              <a:rPr lang="en-IN" smtClean="0"/>
              <a:t>21-07-2022</a:t>
            </a:fld>
            <a:endParaRPr lang="en-IN"/>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IN"/>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FFE350F5-5E57-4332-A5F0-796E06059FBB}" type="slidenum">
              <a:rPr lang="en-IN" smtClean="0"/>
              <a:t>‹#›</a:t>
            </a:fld>
            <a:endParaRPr lang="en-IN"/>
          </a:p>
        </p:txBody>
      </p:sp>
    </p:spTree>
    <p:extLst>
      <p:ext uri="{BB962C8B-B14F-4D97-AF65-F5344CB8AC3E}">
        <p14:creationId xmlns:p14="http://schemas.microsoft.com/office/powerpoint/2010/main" val="311526084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A5C03-3AAF-2B47-46E7-A8E7215C9558}"/>
              </a:ext>
            </a:extLst>
          </p:cNvPr>
          <p:cNvSpPr>
            <a:spLocks noGrp="1"/>
          </p:cNvSpPr>
          <p:nvPr>
            <p:ph type="ctrTitle"/>
          </p:nvPr>
        </p:nvSpPr>
        <p:spPr/>
        <p:txBody>
          <a:bodyPr>
            <a:normAutofit/>
          </a:bodyPr>
          <a:lstStyle/>
          <a:p>
            <a:r>
              <a:rPr lang="en-IN" sz="6000" b="1" u="sng" dirty="0">
                <a:solidFill>
                  <a:srgbClr val="FF0000"/>
                </a:solidFill>
              </a:rPr>
              <a:t>SCOPE AND SUBJECT MATTER OF SCIOLOGY</a:t>
            </a:r>
          </a:p>
        </p:txBody>
      </p:sp>
    </p:spTree>
    <p:extLst>
      <p:ext uri="{BB962C8B-B14F-4D97-AF65-F5344CB8AC3E}">
        <p14:creationId xmlns:p14="http://schemas.microsoft.com/office/powerpoint/2010/main" val="3429491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B0A368-7126-B110-FF52-EF41D5FF08D7}"/>
              </a:ext>
            </a:extLst>
          </p:cNvPr>
          <p:cNvSpPr txBox="1"/>
          <p:nvPr/>
        </p:nvSpPr>
        <p:spPr>
          <a:xfrm>
            <a:off x="231006" y="327260"/>
            <a:ext cx="11960994" cy="6771084"/>
          </a:xfrm>
          <a:prstGeom prst="rect">
            <a:avLst/>
          </a:prstGeom>
          <a:noFill/>
        </p:spPr>
        <p:txBody>
          <a:bodyPr wrap="square" rtlCol="0">
            <a:spAutoFit/>
          </a:bodyPr>
          <a:lstStyle/>
          <a:p>
            <a:r>
              <a:rPr lang="en-IN" sz="2400" b="1" u="sng" dirty="0">
                <a:solidFill>
                  <a:srgbClr val="FF0000"/>
                </a:solidFill>
              </a:rPr>
              <a:t>SCOPE OF SOCIOLOGY</a:t>
            </a:r>
          </a:p>
          <a:p>
            <a:r>
              <a:rPr lang="en-US" sz="2000" b="1" dirty="0">
                <a:solidFill>
                  <a:srgbClr val="C00000"/>
                </a:solidFill>
              </a:rPr>
              <a:t>Anthony Giddens </a:t>
            </a:r>
            <a:r>
              <a:rPr lang="en-US" sz="2000" dirty="0"/>
              <a:t>has written, “The scope of socio­logical study is extremely wide, ranging from the analysis of passing encounters between individuals in the street to the investigation of global social processes”.</a:t>
            </a:r>
          </a:p>
          <a:p>
            <a:r>
              <a:rPr lang="en-US" sz="2000" dirty="0"/>
              <a:t>Almost all earlier sociologists agreed on this view that the proper subject matter and scope of sociology is the study of social interactions and social relationships. But their approach of study has led them to form into groups. They have distinguished two major approaches of sociology to study society, viz.,</a:t>
            </a:r>
          </a:p>
          <a:p>
            <a:endParaRPr lang="en-US" sz="2000" dirty="0"/>
          </a:p>
          <a:p>
            <a:r>
              <a:rPr lang="en-US" sz="2400" dirty="0">
                <a:solidFill>
                  <a:srgbClr val="FF0000"/>
                </a:solidFill>
              </a:rPr>
              <a:t>(1)</a:t>
            </a:r>
            <a:r>
              <a:rPr lang="en-US" sz="2400" b="1" dirty="0">
                <a:solidFill>
                  <a:srgbClr val="FF0000"/>
                </a:solidFill>
              </a:rPr>
              <a:t> </a:t>
            </a:r>
            <a:r>
              <a:rPr lang="en-US" sz="2400" b="1" u="sng" dirty="0">
                <a:solidFill>
                  <a:srgbClr val="FF0000"/>
                </a:solidFill>
              </a:rPr>
              <a:t>Formal or specialist sociology,</a:t>
            </a:r>
          </a:p>
          <a:p>
            <a:r>
              <a:rPr lang="en-US" sz="2400" dirty="0">
                <a:solidFill>
                  <a:srgbClr val="FF0000"/>
                </a:solidFill>
              </a:rPr>
              <a:t>(2) </a:t>
            </a:r>
            <a:r>
              <a:rPr lang="en-US" sz="2400" b="1" u="sng" dirty="0">
                <a:solidFill>
                  <a:srgbClr val="FF0000"/>
                </a:solidFill>
              </a:rPr>
              <a:t>Synthetic or general sociology</a:t>
            </a:r>
          </a:p>
          <a:p>
            <a:r>
              <a:rPr lang="en-US" sz="2400" dirty="0"/>
              <a:t>   </a:t>
            </a:r>
          </a:p>
          <a:p>
            <a:r>
              <a:rPr lang="en-US" sz="2400" b="1" u="sng" dirty="0">
                <a:solidFill>
                  <a:srgbClr val="C00000"/>
                </a:solidFill>
              </a:rPr>
              <a:t>Formal or Specialistic Sociology</a:t>
            </a:r>
            <a:r>
              <a:rPr lang="en-US" sz="2400" u="sng" dirty="0">
                <a:solidFill>
                  <a:srgbClr val="C00000"/>
                </a:solidFill>
              </a:rPr>
              <a:t>:</a:t>
            </a:r>
          </a:p>
          <a:p>
            <a:endParaRPr lang="en-US" dirty="0"/>
          </a:p>
          <a:p>
            <a:pPr marL="285750" indent="-285750">
              <a:buFont typeface="Arial" panose="020B0604020202020204" pitchFamily="34" charset="0"/>
              <a:buChar char="•"/>
            </a:pPr>
            <a:r>
              <a:rPr lang="en-US" dirty="0"/>
              <a:t>  </a:t>
            </a:r>
            <a:r>
              <a:rPr lang="en-US" sz="2000" dirty="0"/>
              <a:t>Formal school argued in favor of giving sociology a definite subject matter to make it a distinct discipline.</a:t>
            </a:r>
          </a:p>
          <a:p>
            <a:pPr marL="285750" indent="-285750">
              <a:buFont typeface="Arial" panose="020B0604020202020204" pitchFamily="34" charset="0"/>
              <a:buChar char="•"/>
            </a:pPr>
            <a:r>
              <a:rPr lang="en-US" sz="2000" dirty="0"/>
              <a:t>  There is a group of German sociologists who have distinguished the forms and content of social relationships.</a:t>
            </a:r>
          </a:p>
          <a:p>
            <a:pPr marL="285750" indent="-285750">
              <a:buFont typeface="Arial" panose="020B0604020202020204" pitchFamily="34" charset="0"/>
              <a:buChar char="•"/>
            </a:pPr>
            <a:r>
              <a:rPr lang="en-US" sz="2000" dirty="0"/>
              <a:t>   They    insist that sociologists should delimit their study of the forms of social relationships (compe­tition,     assimilation, conflict, cooperation etc.).And regarded sociology as independent. </a:t>
            </a:r>
          </a:p>
          <a:p>
            <a:pPr marL="342900" indent="-342900">
              <a:buFont typeface="Arial" panose="020B0604020202020204" pitchFamily="34" charset="0"/>
              <a:buChar char="•"/>
            </a:pPr>
            <a:r>
              <a:rPr lang="en-US" sz="2000" dirty="0"/>
              <a:t>   The contents of relationships should be left to be studied by other social sciences.</a:t>
            </a:r>
          </a:p>
          <a:p>
            <a:pPr marL="285750" indent="-285750">
              <a:buFont typeface="Arial" panose="020B0604020202020204" pitchFamily="34" charset="0"/>
              <a:buChar char="•"/>
            </a:pPr>
            <a:r>
              <a:rPr lang="en-US" sz="2000" dirty="0"/>
              <a:t>Other followers of this view are </a:t>
            </a:r>
            <a:r>
              <a:rPr lang="en-US" sz="2000" b="1" dirty="0">
                <a:solidFill>
                  <a:srgbClr val="002060"/>
                </a:solidFill>
              </a:rPr>
              <a:t>F . Tonnies , Von Wiese, Vierkandt and Max Weber.</a:t>
            </a:r>
            <a:r>
              <a:rPr lang="en-US" sz="2000" dirty="0"/>
              <a:t> Some American writers like </a:t>
            </a:r>
            <a:r>
              <a:rPr lang="en-US" sz="2000" b="1" dirty="0">
                <a:solidFill>
                  <a:srgbClr val="002060"/>
                </a:solidFill>
              </a:rPr>
              <a:t>Robert Park, Albion Small and E.A. Ross</a:t>
            </a:r>
            <a:r>
              <a:rPr lang="en-US" sz="2000" dirty="0"/>
              <a:t> have also favored this view.</a:t>
            </a:r>
          </a:p>
          <a:p>
            <a:endParaRPr lang="en-US" dirty="0"/>
          </a:p>
          <a:p>
            <a:endParaRPr lang="en-IN" dirty="0"/>
          </a:p>
        </p:txBody>
      </p:sp>
    </p:spTree>
    <p:extLst>
      <p:ext uri="{BB962C8B-B14F-4D97-AF65-F5344CB8AC3E}">
        <p14:creationId xmlns:p14="http://schemas.microsoft.com/office/powerpoint/2010/main" val="1184883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27B66E-9A99-B6F3-E97C-98C3809CFF67}"/>
              </a:ext>
            </a:extLst>
          </p:cNvPr>
          <p:cNvSpPr txBox="1"/>
          <p:nvPr/>
        </p:nvSpPr>
        <p:spPr>
          <a:xfrm>
            <a:off x="134754" y="67377"/>
            <a:ext cx="11906449" cy="5847755"/>
          </a:xfrm>
          <a:prstGeom prst="rect">
            <a:avLst/>
          </a:prstGeom>
          <a:noFill/>
        </p:spPr>
        <p:txBody>
          <a:bodyPr wrap="square" rtlCol="0">
            <a:spAutoFit/>
          </a:bodyPr>
          <a:lstStyle/>
          <a:p>
            <a:r>
              <a:rPr lang="en-IN" sz="2400" b="1" u="sng" dirty="0">
                <a:solidFill>
                  <a:srgbClr val="C00000"/>
                </a:solidFill>
              </a:rPr>
              <a:t>According to Simmel</a:t>
            </a:r>
          </a:p>
          <a:p>
            <a:r>
              <a:rPr lang="en-US" sz="2000" dirty="0"/>
              <a:t>Sociology is a specific social science which describes, classifies, analyses and delineates the forms of social relationships or in other words social interactions should be classified into various forms or types and </a:t>
            </a:r>
            <a:r>
              <a:rPr lang="en-US" sz="2000" dirty="0" err="1"/>
              <a:t>analysed</a:t>
            </a:r>
            <a:r>
              <a:rPr lang="en-US" sz="2000" dirty="0"/>
              <a:t>.</a:t>
            </a:r>
          </a:p>
          <a:p>
            <a:endParaRPr lang="en-US" u="sng" dirty="0"/>
          </a:p>
          <a:p>
            <a:r>
              <a:rPr lang="en-US" u="sng" dirty="0"/>
              <a:t> </a:t>
            </a:r>
            <a:r>
              <a:rPr lang="en-US" sz="2400" b="1" u="sng" dirty="0">
                <a:solidFill>
                  <a:srgbClr val="C00000"/>
                </a:solidFill>
              </a:rPr>
              <a:t>According to Von Wiese</a:t>
            </a:r>
          </a:p>
          <a:p>
            <a:pPr marL="285750" indent="-285750">
              <a:buFont typeface="Arial" panose="020B0604020202020204" pitchFamily="34" charset="0"/>
              <a:buChar char="•"/>
            </a:pPr>
            <a:r>
              <a:rPr lang="en-US" sz="2000" dirty="0"/>
              <a:t> There </a:t>
            </a:r>
            <a:r>
              <a:rPr lang="en-US" sz="2000" b="1" dirty="0"/>
              <a:t>are two kinds </a:t>
            </a:r>
            <a:r>
              <a:rPr lang="en-US" sz="2000" dirty="0"/>
              <a:t>of fundamental social processes in human society. Firstly the </a:t>
            </a:r>
            <a:r>
              <a:rPr lang="en-US" sz="2000" b="1" dirty="0"/>
              <a:t>associative process concerning contact, approach, adaptation </a:t>
            </a:r>
            <a:r>
              <a:rPr lang="en-US" sz="2000" b="1" dirty="0" err="1"/>
              <a:t>etc</a:t>
            </a:r>
            <a:r>
              <a:rPr lang="en-US" sz="2000" b="1" dirty="0"/>
              <a:t> </a:t>
            </a:r>
          </a:p>
          <a:p>
            <a:pPr marL="285750" indent="-285750">
              <a:buFont typeface="Arial" panose="020B0604020202020204" pitchFamily="34" charset="0"/>
              <a:buChar char="•"/>
            </a:pPr>
            <a:r>
              <a:rPr lang="en-US" sz="2000" b="1" dirty="0"/>
              <a:t>Secondly disassociate processes </a:t>
            </a:r>
            <a:r>
              <a:rPr lang="en-US" sz="2000" dirty="0"/>
              <a:t>like competition and conflict. </a:t>
            </a:r>
          </a:p>
          <a:p>
            <a:pPr marL="285750" indent="-285750">
              <a:buFont typeface="Arial" panose="020B0604020202020204" pitchFamily="34" charset="0"/>
              <a:buChar char="•"/>
            </a:pPr>
            <a:r>
              <a:rPr lang="en-US" sz="2000" dirty="0"/>
              <a:t>Apart from these two processes a mixed form of the associative and dissociative also exists. Integration</a:t>
            </a:r>
          </a:p>
          <a:p>
            <a:pPr marL="285750" indent="-285750">
              <a:buFont typeface="Arial" panose="020B0604020202020204" pitchFamily="34" charset="0"/>
              <a:buChar char="•"/>
            </a:pPr>
            <a:r>
              <a:rPr lang="en-US" sz="2000" dirty="0"/>
              <a:t> Each of these processes has sub-classes which in totality give approximately 650 forms of human relationships. </a:t>
            </a:r>
          </a:p>
          <a:p>
            <a:r>
              <a:rPr lang="en-US" sz="2000" dirty="0">
                <a:solidFill>
                  <a:srgbClr val="C00000"/>
                </a:solidFill>
              </a:rPr>
              <a:t> </a:t>
            </a:r>
            <a:r>
              <a:rPr lang="en-US" sz="2400" b="1" u="sng" dirty="0">
                <a:solidFill>
                  <a:srgbClr val="C00000"/>
                </a:solidFill>
              </a:rPr>
              <a:t>Tonnies</a:t>
            </a:r>
          </a:p>
          <a:p>
            <a:r>
              <a:rPr lang="en-US" sz="2000" dirty="0">
                <a:solidFill>
                  <a:srgbClr val="C00000"/>
                </a:solidFill>
              </a:rPr>
              <a:t> </a:t>
            </a:r>
            <a:r>
              <a:rPr lang="en-US" sz="2000" dirty="0"/>
              <a:t>Divided societies into </a:t>
            </a:r>
            <a:r>
              <a:rPr lang="en-US" sz="2000" dirty="0">
                <a:solidFill>
                  <a:srgbClr val="C00000"/>
                </a:solidFill>
              </a:rPr>
              <a:t>two categories </a:t>
            </a:r>
            <a:r>
              <a:rPr lang="en-US" sz="2000" dirty="0"/>
              <a:t>namely </a:t>
            </a:r>
            <a:r>
              <a:rPr lang="en-US" sz="2000" b="1" dirty="0">
                <a:solidFill>
                  <a:srgbClr val="0070C0"/>
                </a:solidFill>
              </a:rPr>
              <a:t>Gemeinschaft  (community</a:t>
            </a:r>
            <a:r>
              <a:rPr lang="en-US" sz="2000" b="1" dirty="0"/>
              <a:t>) and </a:t>
            </a:r>
            <a:r>
              <a:rPr lang="en-US" sz="2000" b="1" dirty="0">
                <a:solidFill>
                  <a:srgbClr val="0070C0"/>
                </a:solidFill>
              </a:rPr>
              <a:t>Gesellschaft (association</a:t>
            </a:r>
            <a:r>
              <a:rPr lang="en-US" sz="2000" b="1" dirty="0"/>
              <a:t>)</a:t>
            </a:r>
            <a:r>
              <a:rPr lang="en-US" sz="2000" dirty="0"/>
              <a:t> on the basis of degree of intimacy among the members of the society.</a:t>
            </a:r>
          </a:p>
          <a:p>
            <a:r>
              <a:rPr lang="en-US" sz="2400" b="1" u="sng" dirty="0">
                <a:solidFill>
                  <a:srgbClr val="C00000"/>
                </a:solidFill>
              </a:rPr>
              <a:t>Max Weber</a:t>
            </a:r>
          </a:p>
          <a:p>
            <a:r>
              <a:rPr lang="en-US" sz="2000" b="1" dirty="0">
                <a:solidFill>
                  <a:srgbClr val="C00000"/>
                </a:solidFill>
              </a:rPr>
              <a:t> </a:t>
            </a:r>
            <a:r>
              <a:rPr lang="en-US" sz="2000" dirty="0"/>
              <a:t>According to him the aim of sociology is to interpret or understand social </a:t>
            </a:r>
            <a:r>
              <a:rPr lang="en-US" sz="2000" dirty="0" err="1"/>
              <a:t>behaviour</a:t>
            </a:r>
            <a:r>
              <a:rPr lang="en-US" sz="2000" dirty="0"/>
              <a:t>.</a:t>
            </a:r>
          </a:p>
          <a:p>
            <a:pPr marL="285750" indent="-285750">
              <a:buFont typeface="Arial" panose="020B0604020202020204" pitchFamily="34" charset="0"/>
              <a:buChar char="•"/>
            </a:pPr>
            <a:r>
              <a:rPr lang="en-US" sz="2000" dirty="0"/>
              <a:t>But social behavior does not cover the whole field of human relations. Indeed not all human interactions are social. Sociology is concerned with the analysis and classification of types of social relationships.</a:t>
            </a:r>
            <a:endParaRPr lang="en-IN" sz="2000" dirty="0"/>
          </a:p>
        </p:txBody>
      </p:sp>
    </p:spTree>
    <p:extLst>
      <p:ext uri="{BB962C8B-B14F-4D97-AF65-F5344CB8AC3E}">
        <p14:creationId xmlns:p14="http://schemas.microsoft.com/office/powerpoint/2010/main" val="2526919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15DB15-F62D-DBF1-4FB3-158FDC028441}"/>
              </a:ext>
            </a:extLst>
          </p:cNvPr>
          <p:cNvSpPr txBox="1"/>
          <p:nvPr/>
        </p:nvSpPr>
        <p:spPr>
          <a:xfrm flipH="1">
            <a:off x="356134" y="115503"/>
            <a:ext cx="11194181" cy="5755422"/>
          </a:xfrm>
          <a:prstGeom prst="rect">
            <a:avLst/>
          </a:prstGeom>
          <a:noFill/>
        </p:spPr>
        <p:txBody>
          <a:bodyPr wrap="square" rtlCol="0">
            <a:spAutoFit/>
          </a:bodyPr>
          <a:lstStyle/>
          <a:p>
            <a:endParaRPr lang="en-IN" dirty="0"/>
          </a:p>
          <a:p>
            <a:r>
              <a:rPr lang="en-IN" sz="2800" b="1" u="sng" dirty="0">
                <a:solidFill>
                  <a:srgbClr val="C00000"/>
                </a:solidFill>
              </a:rPr>
              <a:t>Criticism of formal School</a:t>
            </a:r>
          </a:p>
          <a:p>
            <a:endParaRPr lang="en-IN" sz="2400" u="sng" dirty="0">
              <a:solidFill>
                <a:srgbClr val="C00000"/>
              </a:solidFill>
            </a:endParaRPr>
          </a:p>
          <a:p>
            <a:pPr marL="285750" indent="-285750">
              <a:buFont typeface="Arial" panose="020B0604020202020204" pitchFamily="34" charset="0"/>
              <a:buChar char="•"/>
            </a:pPr>
            <a:r>
              <a:rPr lang="en-US" sz="2000" dirty="0"/>
              <a:t>It has emphasized on merely abstract forms and </a:t>
            </a:r>
            <a:r>
              <a:rPr lang="en-US" sz="2000" b="1" dirty="0">
                <a:solidFill>
                  <a:srgbClr val="0070C0"/>
                </a:solidFill>
              </a:rPr>
              <a:t>neglected the concrete contents of social life</a:t>
            </a:r>
            <a:r>
              <a:rPr lang="en-US" sz="2000" dirty="0">
                <a:solidFill>
                  <a:srgbClr val="0070C0"/>
                </a:solidFill>
              </a:rPr>
              <a:t>.</a:t>
            </a:r>
            <a:r>
              <a:rPr lang="en-US" sz="2000" dirty="0"/>
              <a:t> Abstract forms separated from concrete relations cannot be studied.</a:t>
            </a:r>
          </a:p>
          <a:p>
            <a:endParaRPr lang="en-US" sz="2000" dirty="0"/>
          </a:p>
          <a:p>
            <a:pPr marL="285750" indent="-285750">
              <a:buFont typeface="Arial" panose="020B0604020202020204" pitchFamily="34" charset="0"/>
              <a:buChar char="•"/>
            </a:pPr>
            <a:r>
              <a:rPr lang="en-US" sz="2000" dirty="0"/>
              <a:t> </a:t>
            </a:r>
            <a:r>
              <a:rPr lang="en-US" sz="2000" b="1" dirty="0">
                <a:solidFill>
                  <a:srgbClr val="0070C0"/>
                </a:solidFill>
              </a:rPr>
              <a:t>Ginsberg</a:t>
            </a:r>
            <a:r>
              <a:rPr lang="en-US" sz="2000" b="1" dirty="0"/>
              <a:t> </a:t>
            </a:r>
            <a:r>
              <a:rPr lang="en-US" sz="2000" dirty="0"/>
              <a:t>says that a study of social relationships would remain barren if it is conducted in the abstract without the full knowledge of the terms to which in concrete life they relate.</a:t>
            </a:r>
          </a:p>
          <a:p>
            <a:pPr marL="285750" indent="-285750">
              <a:buFont typeface="Arial" panose="020B0604020202020204" pitchFamily="34" charset="0"/>
              <a:buChar char="•"/>
            </a:pPr>
            <a:r>
              <a:rPr lang="en-US" sz="2000" dirty="0"/>
              <a:t> No social ‘form’ does exist independent of ‘content’. It is impossible as says Sorokin, to think of social institution whose form would not change when its content has changed.</a:t>
            </a:r>
          </a:p>
          <a:p>
            <a:endParaRPr lang="en-US" sz="2000" dirty="0"/>
          </a:p>
          <a:p>
            <a:pPr marL="285750" indent="-285750">
              <a:buFont typeface="Arial" panose="020B0604020202020204" pitchFamily="34" charset="0"/>
              <a:buChar char="•"/>
            </a:pPr>
            <a:r>
              <a:rPr lang="en-US" sz="2000" dirty="0"/>
              <a:t>The conception of pure sociology is not practical as no social science can be studied in isolation from other social sciences.</a:t>
            </a:r>
          </a:p>
          <a:p>
            <a:endParaRPr lang="en-US" sz="2000" dirty="0"/>
          </a:p>
          <a:p>
            <a:pPr marL="285750" indent="-285750">
              <a:buFont typeface="Arial" panose="020B0604020202020204" pitchFamily="34" charset="0"/>
              <a:buChar char="•"/>
            </a:pPr>
            <a:r>
              <a:rPr lang="en-US" sz="2000" dirty="0"/>
              <a:t>The contention of sociologists belonging to formalistic school that sociology alone studies the forms of social relationship is not correct. The study of international law includes the study of such relationships as conflict, war, opposition, agreement, contract etc. </a:t>
            </a:r>
          </a:p>
          <a:p>
            <a:endParaRPr lang="en-IN" dirty="0"/>
          </a:p>
        </p:txBody>
      </p:sp>
    </p:spTree>
    <p:extLst>
      <p:ext uri="{BB962C8B-B14F-4D97-AF65-F5344CB8AC3E}">
        <p14:creationId xmlns:p14="http://schemas.microsoft.com/office/powerpoint/2010/main" val="3290734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52C543-1E43-A026-F3FE-25E638B59C1C}"/>
              </a:ext>
            </a:extLst>
          </p:cNvPr>
          <p:cNvSpPr txBox="1"/>
          <p:nvPr/>
        </p:nvSpPr>
        <p:spPr>
          <a:xfrm flipH="1">
            <a:off x="288758" y="593103"/>
            <a:ext cx="11097928" cy="4739759"/>
          </a:xfrm>
          <a:prstGeom prst="rect">
            <a:avLst/>
          </a:prstGeom>
          <a:noFill/>
        </p:spPr>
        <p:txBody>
          <a:bodyPr wrap="square" rtlCol="0">
            <a:spAutoFit/>
          </a:bodyPr>
          <a:lstStyle/>
          <a:p>
            <a:r>
              <a:rPr lang="en-IN" sz="2400" b="1" u="sng" dirty="0">
                <a:solidFill>
                  <a:srgbClr val="FF0000"/>
                </a:solidFill>
              </a:rPr>
              <a:t>Synthetic School of Sociology</a:t>
            </a:r>
          </a:p>
          <a:p>
            <a:endParaRPr lang="en-IN" b="1" dirty="0">
              <a:solidFill>
                <a:srgbClr val="FF0000"/>
              </a:solidFill>
            </a:endParaRPr>
          </a:p>
          <a:p>
            <a:r>
              <a:rPr lang="en-US" sz="2000" dirty="0"/>
              <a:t>According to synthetic school, </a:t>
            </a:r>
            <a:r>
              <a:rPr lang="en-US" sz="2000" b="1" dirty="0">
                <a:solidFill>
                  <a:srgbClr val="002060"/>
                </a:solidFill>
              </a:rPr>
              <a:t>sociology is a synthesis of social sciences or a general science</a:t>
            </a:r>
            <a:r>
              <a:rPr lang="en-US" sz="2000" dirty="0"/>
              <a:t>. This conception of sociology is held by the second group of sociologists, best exemplified by </a:t>
            </a:r>
            <a:r>
              <a:rPr lang="en-US" sz="2000" b="1" dirty="0">
                <a:solidFill>
                  <a:srgbClr val="002060"/>
                </a:solidFill>
              </a:rPr>
              <a:t>Durkheim, Hobbes and Sorokin ,Hobhouse ,Ginsberg ,Alex Inkels, Mannheim</a:t>
            </a:r>
            <a:r>
              <a:rPr lang="en-US" sz="2000" dirty="0"/>
              <a:t>.</a:t>
            </a:r>
          </a:p>
          <a:p>
            <a:endParaRPr lang="en-US" sz="2000" dirty="0"/>
          </a:p>
          <a:p>
            <a:pPr marL="342900" indent="-342900">
              <a:buFont typeface="Arial" panose="020B0604020202020204" pitchFamily="34" charset="0"/>
              <a:buChar char="•"/>
            </a:pPr>
            <a:r>
              <a:rPr lang="en-US" sz="2000" dirty="0"/>
              <a:t>The contention of this school is that all aspects of social life are interrelated; hence the study of one aspect of social life is not sufficient to understand the entire fact. For this reason sociology should systematically study social life as a whole.</a:t>
            </a:r>
          </a:p>
          <a:p>
            <a:endParaRPr lang="en-US" sz="2000" dirty="0"/>
          </a:p>
          <a:p>
            <a:pPr marL="342900" indent="-342900">
              <a:buFont typeface="Arial" panose="020B0604020202020204" pitchFamily="34" charset="0"/>
              <a:buChar char="•"/>
            </a:pPr>
            <a:r>
              <a:rPr lang="en-US" sz="2000" dirty="0"/>
              <a:t>     The subject mater of sociology and other social sciences is the same. But there is difference in their   viewpoint. Society is the subject matter of all social sciences but they study it in their own perspectives.</a:t>
            </a:r>
          </a:p>
          <a:p>
            <a:endParaRPr lang="en-US" sz="2000" dirty="0"/>
          </a:p>
          <a:p>
            <a:pPr marL="342900" indent="-342900">
              <a:buFont typeface="Arial" panose="020B0604020202020204" pitchFamily="34" charset="0"/>
              <a:buChar char="•"/>
            </a:pPr>
            <a:r>
              <a:rPr lang="en-US" sz="2000" dirty="0"/>
              <a:t>As sociology studies social life as a whole hence it is obvious that the scope of sociology is very wide. </a:t>
            </a:r>
            <a:endParaRPr lang="en-IN" sz="2000" dirty="0"/>
          </a:p>
        </p:txBody>
      </p:sp>
    </p:spTree>
    <p:extLst>
      <p:ext uri="{BB962C8B-B14F-4D97-AF65-F5344CB8AC3E}">
        <p14:creationId xmlns:p14="http://schemas.microsoft.com/office/powerpoint/2010/main" val="3899419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1D95BD-B2DC-B0F0-06F5-BF5ECB9DFD3C}"/>
              </a:ext>
            </a:extLst>
          </p:cNvPr>
          <p:cNvSpPr txBox="1"/>
          <p:nvPr/>
        </p:nvSpPr>
        <p:spPr>
          <a:xfrm>
            <a:off x="0" y="134755"/>
            <a:ext cx="11057765" cy="6032421"/>
          </a:xfrm>
          <a:prstGeom prst="rect">
            <a:avLst/>
          </a:prstGeom>
          <a:noFill/>
        </p:spPr>
        <p:txBody>
          <a:bodyPr wrap="square" rtlCol="0">
            <a:spAutoFit/>
          </a:bodyPr>
          <a:lstStyle/>
          <a:p>
            <a:r>
              <a:rPr lang="en-IN" dirty="0"/>
              <a:t> </a:t>
            </a:r>
            <a:r>
              <a:rPr lang="en-IN" sz="2400" b="1" u="sng" dirty="0">
                <a:solidFill>
                  <a:srgbClr val="C00000"/>
                </a:solidFill>
              </a:rPr>
              <a:t>Emile Durkheim</a:t>
            </a:r>
            <a:r>
              <a:rPr lang="en-IN" b="1" u="sng" dirty="0"/>
              <a:t>:</a:t>
            </a:r>
          </a:p>
          <a:p>
            <a:r>
              <a:rPr lang="en-US" sz="2000" dirty="0"/>
              <a:t>Emile Durkheim opines that the scope of sociology has three main divisions or field of study</a:t>
            </a:r>
          </a:p>
          <a:p>
            <a:pPr marL="342900" indent="-342900">
              <a:buAutoNum type="alphaLcParenBoth"/>
            </a:pPr>
            <a:r>
              <a:rPr lang="en-IN" sz="2000" b="1" u="sng" dirty="0">
                <a:solidFill>
                  <a:srgbClr val="C00000"/>
                </a:solidFill>
              </a:rPr>
              <a:t>Social Morphology</a:t>
            </a:r>
          </a:p>
          <a:p>
            <a:r>
              <a:rPr lang="en-US" dirty="0"/>
              <a:t>    </a:t>
            </a:r>
            <a:r>
              <a:rPr lang="en-US" sz="2000" dirty="0"/>
              <a:t>Includes all those subjects which are fundamentally geographic  such as population its size, density, distribution, mobility etc</a:t>
            </a:r>
            <a:r>
              <a:rPr lang="en-US" dirty="0"/>
              <a:t>.</a:t>
            </a:r>
          </a:p>
          <a:p>
            <a:r>
              <a:rPr lang="en-IN" b="1" dirty="0"/>
              <a:t>(</a:t>
            </a:r>
            <a:r>
              <a:rPr lang="en-IN" sz="2000" b="1" dirty="0">
                <a:solidFill>
                  <a:srgbClr val="C00000"/>
                </a:solidFill>
              </a:rPr>
              <a:t>b) </a:t>
            </a:r>
            <a:r>
              <a:rPr lang="en-IN" sz="2000" b="1" u="sng" dirty="0">
                <a:solidFill>
                  <a:srgbClr val="C00000"/>
                </a:solidFill>
              </a:rPr>
              <a:t>Social Physiology </a:t>
            </a:r>
          </a:p>
          <a:p>
            <a:r>
              <a:rPr lang="en-US" sz="2000" dirty="0"/>
              <a:t>Social physiology has different branches such as sociology of law, sociology of religion etc. which are regarded as special sociologies. These branches deals with a set of social facts related to different social groups.</a:t>
            </a:r>
          </a:p>
          <a:p>
            <a:r>
              <a:rPr lang="en-IN" sz="2000" dirty="0"/>
              <a:t>(</a:t>
            </a:r>
            <a:r>
              <a:rPr lang="en-IN" sz="2000" b="1" dirty="0">
                <a:solidFill>
                  <a:srgbClr val="C00000"/>
                </a:solidFill>
              </a:rPr>
              <a:t>c) </a:t>
            </a:r>
            <a:r>
              <a:rPr lang="en-IN" sz="2000" b="1" u="sng" dirty="0">
                <a:solidFill>
                  <a:srgbClr val="C00000"/>
                </a:solidFill>
              </a:rPr>
              <a:t>General Sociology </a:t>
            </a:r>
            <a:r>
              <a:rPr lang="en-US" sz="2000" dirty="0"/>
              <a:t>the philosophical part of Sociology. It aims at discovering the general character of social facts and to formulate general social laws.</a:t>
            </a:r>
          </a:p>
          <a:p>
            <a:r>
              <a:rPr lang="en-IN" sz="2400" b="1" u="sng" dirty="0">
                <a:solidFill>
                  <a:srgbClr val="C00000"/>
                </a:solidFill>
              </a:rPr>
              <a:t>(ii) L.T. Hobhouse</a:t>
            </a:r>
            <a:r>
              <a:rPr lang="en-IN" sz="2000" b="1" dirty="0"/>
              <a:t>:</a:t>
            </a:r>
          </a:p>
          <a:p>
            <a:r>
              <a:rPr lang="en-US" sz="2000" dirty="0"/>
              <a:t>According to him Sociology is a synthesis of social sciences but the immediate task of Sociologist is threefold such as </a:t>
            </a:r>
          </a:p>
          <a:p>
            <a:pPr marL="342900" indent="-342900">
              <a:buFont typeface="Arial" panose="020B0604020202020204" pitchFamily="34" charset="0"/>
              <a:buChar char="•"/>
            </a:pPr>
            <a:r>
              <a:rPr lang="en-US" sz="2000" dirty="0"/>
              <a:t>  one must pursue his studies in his particular part of the social field .</a:t>
            </a:r>
          </a:p>
          <a:p>
            <a:pPr marL="342900" indent="-342900">
              <a:buFont typeface="Arial" panose="020B0604020202020204" pitchFamily="34" charset="0"/>
              <a:buChar char="•"/>
            </a:pPr>
            <a:r>
              <a:rPr lang="en-US" sz="2000" dirty="0"/>
              <a:t>Keeping in mind the interconnections of social relations one should try to interconnect the results arrived at by different social sciences.</a:t>
            </a:r>
          </a:p>
          <a:p>
            <a:pPr marL="342900" indent="-342900">
              <a:buFont typeface="Arial" panose="020B0604020202020204" pitchFamily="34" charset="0"/>
              <a:buChar char="•"/>
            </a:pPr>
            <a:r>
              <a:rPr lang="en-US" sz="2000" dirty="0"/>
              <a:t>Sociologist should interpret social life as a whole.</a:t>
            </a:r>
          </a:p>
          <a:p>
            <a:endParaRPr lang="en-IN" dirty="0"/>
          </a:p>
        </p:txBody>
      </p:sp>
    </p:spTree>
    <p:extLst>
      <p:ext uri="{BB962C8B-B14F-4D97-AF65-F5344CB8AC3E}">
        <p14:creationId xmlns:p14="http://schemas.microsoft.com/office/powerpoint/2010/main" val="3338330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5B4B0F-D503-F96C-028C-C460C5141C68}"/>
              </a:ext>
            </a:extLst>
          </p:cNvPr>
          <p:cNvSpPr txBox="1"/>
          <p:nvPr/>
        </p:nvSpPr>
        <p:spPr>
          <a:xfrm>
            <a:off x="728282" y="793019"/>
            <a:ext cx="8464269" cy="5416868"/>
          </a:xfrm>
          <a:prstGeom prst="rect">
            <a:avLst/>
          </a:prstGeom>
          <a:noFill/>
        </p:spPr>
        <p:txBody>
          <a:bodyPr wrap="square" rtlCol="0">
            <a:spAutoFit/>
          </a:bodyPr>
          <a:lstStyle/>
          <a:p>
            <a:r>
              <a:rPr lang="en-US" sz="2400" b="1" dirty="0">
                <a:solidFill>
                  <a:srgbClr val="C00000"/>
                </a:solidFill>
              </a:rPr>
              <a:t> </a:t>
            </a:r>
            <a:r>
              <a:rPr lang="en-US" sz="2400" b="1" u="sng" dirty="0">
                <a:solidFill>
                  <a:srgbClr val="C00000"/>
                </a:solidFill>
              </a:rPr>
              <a:t>P.A. Sorokin:</a:t>
            </a:r>
          </a:p>
          <a:p>
            <a:endParaRPr lang="en-US" dirty="0"/>
          </a:p>
          <a:p>
            <a:r>
              <a:rPr lang="en-US" sz="2000" dirty="0"/>
              <a:t>Sorokin opines sociology studies various aspects of the social relationships hence cannot be called as a special science. </a:t>
            </a:r>
          </a:p>
          <a:p>
            <a:pPr marL="342900" indent="-342900">
              <a:buFont typeface="Arial" panose="020B0604020202020204" pitchFamily="34" charset="0"/>
              <a:buChar char="•"/>
            </a:pPr>
            <a:r>
              <a:rPr lang="en-US" sz="2000" dirty="0"/>
              <a:t>the study of relationship between various aspect of social phenomena. </a:t>
            </a:r>
          </a:p>
          <a:p>
            <a:pPr marL="342900" indent="-342900">
              <a:buFont typeface="Arial" panose="020B0604020202020204" pitchFamily="34" charset="0"/>
              <a:buChar char="•"/>
            </a:pPr>
            <a:r>
              <a:rPr lang="en-US" sz="2000" dirty="0"/>
              <a:t>the study of relationship between the social and non-social .</a:t>
            </a:r>
          </a:p>
          <a:p>
            <a:pPr marL="342900" indent="-342900">
              <a:buFont typeface="Arial" panose="020B0604020202020204" pitchFamily="34" charset="0"/>
              <a:buChar char="•"/>
            </a:pPr>
            <a:r>
              <a:rPr lang="en-US" sz="2000" dirty="0"/>
              <a:t> the study of general features of social phenomena.</a:t>
            </a:r>
          </a:p>
          <a:p>
            <a:endParaRPr lang="en-US" sz="2000" u="sng" dirty="0"/>
          </a:p>
          <a:p>
            <a:r>
              <a:rPr lang="en-US" sz="2400" b="1" u="sng" dirty="0">
                <a:solidFill>
                  <a:srgbClr val="C00000"/>
                </a:solidFill>
              </a:rPr>
              <a:t>Alex Inkles</a:t>
            </a:r>
            <a:r>
              <a:rPr lang="en-US" sz="2000" b="1" u="sng" dirty="0"/>
              <a:t>:</a:t>
            </a:r>
          </a:p>
          <a:p>
            <a:endParaRPr lang="en-US" sz="2000" dirty="0"/>
          </a:p>
          <a:p>
            <a:r>
              <a:rPr lang="en-US" sz="2000" dirty="0"/>
              <a:t>Another modern exponent of synthetic school Alex Inkles opines that the scope of sociology includes social analysis, primary concepts of social life, basic social institutions and social processes.</a:t>
            </a:r>
          </a:p>
          <a:p>
            <a:endParaRPr lang="en-US" sz="2000" dirty="0"/>
          </a:p>
          <a:p>
            <a:r>
              <a:rPr lang="en-US" sz="2000" dirty="0"/>
              <a:t>Thus, it is concluded that the scope of sociology is very wide. It is both a social science and a special science. It synthesizes all special sciences. Society is the subject matter of all social sciences.</a:t>
            </a:r>
            <a:endParaRPr lang="en-IN" sz="2000" dirty="0"/>
          </a:p>
        </p:txBody>
      </p:sp>
    </p:spTree>
    <p:extLst>
      <p:ext uri="{BB962C8B-B14F-4D97-AF65-F5344CB8AC3E}">
        <p14:creationId xmlns:p14="http://schemas.microsoft.com/office/powerpoint/2010/main" val="2718091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526BE3-717C-695D-5634-78CB919A831E}"/>
              </a:ext>
            </a:extLst>
          </p:cNvPr>
          <p:cNvSpPr txBox="1"/>
          <p:nvPr/>
        </p:nvSpPr>
        <p:spPr>
          <a:xfrm>
            <a:off x="1099336" y="821932"/>
            <a:ext cx="10315254" cy="1938992"/>
          </a:xfrm>
          <a:prstGeom prst="rect">
            <a:avLst/>
          </a:prstGeom>
          <a:noFill/>
        </p:spPr>
        <p:txBody>
          <a:bodyPr wrap="square" rtlCol="0">
            <a:spAutoFit/>
          </a:bodyPr>
          <a:lstStyle/>
          <a:p>
            <a:r>
              <a:rPr lang="en-IN" sz="6000" b="1" u="sng" dirty="0">
                <a:solidFill>
                  <a:srgbClr val="C00000"/>
                </a:solidFill>
              </a:rPr>
              <a:t>SUBJECT MATTER OF SOCIOLOGY</a:t>
            </a:r>
          </a:p>
        </p:txBody>
      </p:sp>
    </p:spTree>
    <p:extLst>
      <p:ext uri="{BB962C8B-B14F-4D97-AF65-F5344CB8AC3E}">
        <p14:creationId xmlns:p14="http://schemas.microsoft.com/office/powerpoint/2010/main" val="1517389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9FB3E5-AFBF-DF94-21C3-AEF2824A6E28}"/>
              </a:ext>
            </a:extLst>
          </p:cNvPr>
          <p:cNvSpPr txBox="1"/>
          <p:nvPr/>
        </p:nvSpPr>
        <p:spPr>
          <a:xfrm>
            <a:off x="115503" y="96254"/>
            <a:ext cx="11964202" cy="5293757"/>
          </a:xfrm>
          <a:prstGeom prst="rect">
            <a:avLst/>
          </a:prstGeom>
          <a:noFill/>
        </p:spPr>
        <p:txBody>
          <a:bodyPr wrap="square" rtlCol="0">
            <a:spAutoFit/>
          </a:bodyPr>
          <a:lstStyle/>
          <a:p>
            <a:r>
              <a:rPr lang="en-US" sz="2400" b="1" u="sng" dirty="0">
                <a:solidFill>
                  <a:srgbClr val="C00000"/>
                </a:solidFill>
              </a:rPr>
              <a:t>Views of Durkheim </a:t>
            </a:r>
            <a:r>
              <a:rPr lang="en-US" b="1" u="sng" dirty="0"/>
              <a:t>–</a:t>
            </a:r>
          </a:p>
          <a:p>
            <a:endParaRPr lang="en-US" dirty="0"/>
          </a:p>
          <a:p>
            <a:r>
              <a:rPr lang="en-US" sz="2000" dirty="0"/>
              <a:t>Durkheim considered </a:t>
            </a:r>
            <a:r>
              <a:rPr lang="en-US" sz="2000" dirty="0">
                <a:solidFill>
                  <a:srgbClr val="C00000"/>
                </a:solidFill>
              </a:rPr>
              <a:t>‘social facts</a:t>
            </a:r>
            <a:r>
              <a:rPr lang="en-US" sz="2000" dirty="0"/>
              <a:t>’ to be the subject matter of sociology. Durkheim has expressed the content of sociology in major parts</a:t>
            </a:r>
            <a:r>
              <a:rPr lang="en-US" dirty="0"/>
              <a:t>.</a:t>
            </a:r>
          </a:p>
          <a:p>
            <a:r>
              <a:rPr lang="en-US" sz="2000" b="1" u="sng" dirty="0">
                <a:solidFill>
                  <a:srgbClr val="C00000"/>
                </a:solidFill>
              </a:rPr>
              <a:t>Social Morphology</a:t>
            </a:r>
          </a:p>
          <a:p>
            <a:r>
              <a:rPr lang="en-US" dirty="0"/>
              <a:t>  </a:t>
            </a:r>
            <a:r>
              <a:rPr lang="en-US" sz="2000" dirty="0"/>
              <a:t>Includes all those subjects which are fundamentally geographic  such as population its size, density, distribution, mobility </a:t>
            </a:r>
            <a:r>
              <a:rPr lang="en-US" sz="2000" dirty="0" err="1"/>
              <a:t>etc</a:t>
            </a:r>
            <a:endParaRPr lang="en-US" sz="2000" dirty="0"/>
          </a:p>
          <a:p>
            <a:endParaRPr lang="en-US" sz="2000" u="sng" dirty="0"/>
          </a:p>
          <a:p>
            <a:r>
              <a:rPr lang="en-US" sz="2000" b="1" u="sng" dirty="0">
                <a:solidFill>
                  <a:srgbClr val="C00000"/>
                </a:solidFill>
              </a:rPr>
              <a:t>b) Social Physiology </a:t>
            </a:r>
          </a:p>
          <a:p>
            <a:r>
              <a:rPr lang="en-US" sz="2000" dirty="0"/>
              <a:t>social physiology has different branches such as sociology of law, sociology of religion etc. which are regarded as special sociologies. These branches deals with a set of social facts related to different social groups</a:t>
            </a:r>
            <a:r>
              <a:rPr lang="en-US" dirty="0"/>
              <a:t>.</a:t>
            </a:r>
          </a:p>
          <a:p>
            <a:endParaRPr lang="en-US" dirty="0"/>
          </a:p>
          <a:p>
            <a:r>
              <a:rPr lang="en-US" sz="2000" b="1" dirty="0">
                <a:solidFill>
                  <a:srgbClr val="C00000"/>
                </a:solidFill>
              </a:rPr>
              <a:t>(</a:t>
            </a:r>
            <a:r>
              <a:rPr lang="en-US" sz="2000" b="1" u="sng" dirty="0">
                <a:solidFill>
                  <a:srgbClr val="C00000"/>
                </a:solidFill>
              </a:rPr>
              <a:t>c) General Sociology</a:t>
            </a:r>
          </a:p>
          <a:p>
            <a:r>
              <a:rPr lang="en-US" sz="2000" dirty="0">
                <a:solidFill>
                  <a:srgbClr val="C00000"/>
                </a:solidFill>
              </a:rPr>
              <a:t> </a:t>
            </a:r>
            <a:r>
              <a:rPr lang="en-US" sz="2000" dirty="0"/>
              <a:t>the philosophical part of Sociology. It aims at discovering the general character of social facts and to formulate general social laws.</a:t>
            </a:r>
          </a:p>
          <a:p>
            <a:endParaRPr lang="en-US" sz="2000" dirty="0"/>
          </a:p>
          <a:p>
            <a:endParaRPr lang="en-IN" dirty="0"/>
          </a:p>
        </p:txBody>
      </p:sp>
    </p:spTree>
    <p:extLst>
      <p:ext uri="{BB962C8B-B14F-4D97-AF65-F5344CB8AC3E}">
        <p14:creationId xmlns:p14="http://schemas.microsoft.com/office/powerpoint/2010/main" val="233428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1455F6-1720-F46B-E7F5-16142E501AFD}"/>
              </a:ext>
            </a:extLst>
          </p:cNvPr>
          <p:cNvSpPr txBox="1"/>
          <p:nvPr/>
        </p:nvSpPr>
        <p:spPr>
          <a:xfrm>
            <a:off x="115503" y="0"/>
            <a:ext cx="11781972" cy="6647974"/>
          </a:xfrm>
          <a:prstGeom prst="rect">
            <a:avLst/>
          </a:prstGeom>
          <a:noFill/>
        </p:spPr>
        <p:txBody>
          <a:bodyPr wrap="square" rtlCol="0">
            <a:spAutoFit/>
          </a:bodyPr>
          <a:lstStyle/>
          <a:p>
            <a:r>
              <a:rPr lang="en-US" sz="2400" b="1" u="sng" dirty="0">
                <a:solidFill>
                  <a:srgbClr val="C00000"/>
                </a:solidFill>
              </a:rPr>
              <a:t>Ideas of Ginsberg </a:t>
            </a:r>
            <a:r>
              <a:rPr lang="en-US" sz="2400" b="1" dirty="0">
                <a:solidFill>
                  <a:srgbClr val="C00000"/>
                </a:solidFill>
              </a:rPr>
              <a:t>–</a:t>
            </a:r>
          </a:p>
          <a:p>
            <a:r>
              <a:rPr lang="en-US" sz="2000" dirty="0"/>
              <a:t>Ginsberg presents the subject of sociology by dividing it into four parts.</a:t>
            </a:r>
          </a:p>
          <a:p>
            <a:endParaRPr lang="en-US" sz="2000" dirty="0"/>
          </a:p>
          <a:p>
            <a:pPr marL="400050" indent="-400050">
              <a:buAutoNum type="romanLcParenBoth"/>
            </a:pPr>
            <a:r>
              <a:rPr lang="en-US" sz="2000" b="1" u="sng" dirty="0">
                <a:solidFill>
                  <a:srgbClr val="C00000"/>
                </a:solidFill>
              </a:rPr>
              <a:t>Social Morphology </a:t>
            </a:r>
            <a:r>
              <a:rPr lang="en-US" sz="2000" dirty="0"/>
              <a:t>– Under this, those characteristics are studied which determine the size and shape of the society. For example, population size.</a:t>
            </a:r>
          </a:p>
          <a:p>
            <a:pPr marL="400050" indent="-400050">
              <a:buAutoNum type="romanLcParenBoth"/>
            </a:pPr>
            <a:r>
              <a:rPr lang="en-IN" sz="2000" u="sng" dirty="0"/>
              <a:t> </a:t>
            </a:r>
            <a:r>
              <a:rPr lang="en-IN" sz="2000" b="1" u="sng" dirty="0">
                <a:solidFill>
                  <a:srgbClr val="C00000"/>
                </a:solidFill>
              </a:rPr>
              <a:t>Social Processes  </a:t>
            </a:r>
            <a:r>
              <a:rPr lang="en-IN" sz="2000" dirty="0"/>
              <a:t>-</a:t>
            </a:r>
            <a:r>
              <a:rPr lang="en-US" sz="2000" dirty="0"/>
              <a:t>Social relations are expressed between different individuals and groups as social processes.  For example conflict, cooperation, competition, dominance etc. </a:t>
            </a:r>
          </a:p>
          <a:p>
            <a:pPr marL="400050" indent="-400050">
              <a:buAutoNum type="romanLcParenBoth"/>
            </a:pPr>
            <a:r>
              <a:rPr lang="en-IN" sz="2000" b="1" dirty="0">
                <a:solidFill>
                  <a:srgbClr val="C00000"/>
                </a:solidFill>
              </a:rPr>
              <a:t> </a:t>
            </a:r>
            <a:r>
              <a:rPr lang="en-IN" sz="2000" b="1" u="sng" dirty="0">
                <a:solidFill>
                  <a:srgbClr val="C00000"/>
                </a:solidFill>
              </a:rPr>
              <a:t>Social Control  </a:t>
            </a:r>
            <a:r>
              <a:rPr lang="en-IN" sz="2000" dirty="0"/>
              <a:t>-</a:t>
            </a:r>
            <a:r>
              <a:rPr lang="en-US" sz="2000" dirty="0"/>
              <a:t>Every society has its own rules – laws and methods.  The person has to follow.  Control is required in society for a person not to act in an arbitrary manner.</a:t>
            </a:r>
          </a:p>
          <a:p>
            <a:pPr marL="400050" indent="-400050">
              <a:buAutoNum type="romanLcParenBoth"/>
            </a:pPr>
            <a:r>
              <a:rPr lang="en-US" sz="2000" dirty="0"/>
              <a:t> </a:t>
            </a:r>
            <a:r>
              <a:rPr lang="en-US" sz="2000" b="1" u="sng" dirty="0">
                <a:solidFill>
                  <a:srgbClr val="C00000"/>
                </a:solidFill>
              </a:rPr>
              <a:t>Social Pathology </a:t>
            </a:r>
            <a:r>
              <a:rPr lang="en-US" sz="2000" dirty="0"/>
              <a:t>– The study of social problem causing and social disintegrating conditions in the society is done under it.</a:t>
            </a:r>
          </a:p>
          <a:p>
            <a:pPr marL="400050" indent="-400050">
              <a:buAutoNum type="romanLcParenBoth"/>
            </a:pPr>
            <a:endParaRPr lang="en-US" dirty="0"/>
          </a:p>
          <a:p>
            <a:pPr algn="just"/>
            <a:r>
              <a:rPr lang="en-IN" sz="2400" dirty="0"/>
              <a:t> </a:t>
            </a:r>
            <a:r>
              <a:rPr lang="en-IN" sz="2400" b="1" u="sng" dirty="0">
                <a:solidFill>
                  <a:srgbClr val="C00000"/>
                </a:solidFill>
              </a:rPr>
              <a:t>Prof. Inkles</a:t>
            </a:r>
          </a:p>
          <a:p>
            <a:r>
              <a:rPr lang="en-IN" sz="2400" dirty="0"/>
              <a:t> Book     - what is sociology</a:t>
            </a:r>
          </a:p>
          <a:p>
            <a:endParaRPr lang="en-IN" sz="2000" b="1" dirty="0">
              <a:solidFill>
                <a:srgbClr val="C00000"/>
              </a:solidFill>
            </a:endParaRPr>
          </a:p>
          <a:p>
            <a:r>
              <a:rPr lang="en-IN" sz="2400" b="1" u="sng" dirty="0">
                <a:solidFill>
                  <a:srgbClr val="C00000"/>
                </a:solidFill>
              </a:rPr>
              <a:t>Sociological Analysis</a:t>
            </a:r>
          </a:p>
          <a:p>
            <a:endParaRPr lang="en-IN" sz="2000" b="1" dirty="0">
              <a:solidFill>
                <a:srgbClr val="C00000"/>
              </a:solidFill>
            </a:endParaRPr>
          </a:p>
          <a:p>
            <a:pPr marL="285750" indent="-285750">
              <a:buFont typeface="Arial" panose="020B0604020202020204" pitchFamily="34" charset="0"/>
              <a:buChar char="•"/>
            </a:pPr>
            <a:r>
              <a:rPr lang="en-IN" sz="2400" dirty="0"/>
              <a:t>Human culture and society</a:t>
            </a:r>
          </a:p>
          <a:p>
            <a:pPr marL="285750" indent="-285750">
              <a:buFont typeface="Arial" panose="020B0604020202020204" pitchFamily="34" charset="0"/>
              <a:buChar char="•"/>
            </a:pPr>
            <a:r>
              <a:rPr lang="en-IN" sz="2400" dirty="0"/>
              <a:t>Sociological perspective</a:t>
            </a:r>
          </a:p>
          <a:p>
            <a:pPr marL="285750" indent="-285750">
              <a:buFont typeface="Arial" panose="020B0604020202020204" pitchFamily="34" charset="0"/>
              <a:buChar char="•"/>
            </a:pPr>
            <a:r>
              <a:rPr lang="en-IN" sz="2400" dirty="0"/>
              <a:t>Scientific method in social science</a:t>
            </a:r>
          </a:p>
        </p:txBody>
      </p:sp>
    </p:spTree>
    <p:extLst>
      <p:ext uri="{BB962C8B-B14F-4D97-AF65-F5344CB8AC3E}">
        <p14:creationId xmlns:p14="http://schemas.microsoft.com/office/powerpoint/2010/main" val="2250467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8BF48E-8555-7C8E-9FC5-B2AB8431521D}"/>
              </a:ext>
            </a:extLst>
          </p:cNvPr>
          <p:cNvSpPr txBox="1"/>
          <p:nvPr/>
        </p:nvSpPr>
        <p:spPr>
          <a:xfrm>
            <a:off x="231006" y="134754"/>
            <a:ext cx="9798519" cy="6586418"/>
          </a:xfrm>
          <a:prstGeom prst="rect">
            <a:avLst/>
          </a:prstGeom>
          <a:noFill/>
        </p:spPr>
        <p:txBody>
          <a:bodyPr wrap="square" rtlCol="0">
            <a:spAutoFit/>
          </a:bodyPr>
          <a:lstStyle/>
          <a:p>
            <a:r>
              <a:rPr lang="en-IN" sz="2400" b="1" u="sng" dirty="0">
                <a:solidFill>
                  <a:srgbClr val="C00000"/>
                </a:solidFill>
              </a:rPr>
              <a:t>Primary Concept of social life</a:t>
            </a:r>
          </a:p>
          <a:p>
            <a:pPr marL="285750" indent="-285750">
              <a:buFont typeface="Arial" panose="020B0604020202020204" pitchFamily="34" charset="0"/>
              <a:buChar char="•"/>
            </a:pPr>
            <a:r>
              <a:rPr lang="en-IN" sz="2400" dirty="0"/>
              <a:t>Social action and social relationship</a:t>
            </a:r>
          </a:p>
          <a:p>
            <a:pPr marL="285750" indent="-285750">
              <a:buFont typeface="Arial" panose="020B0604020202020204" pitchFamily="34" charset="0"/>
              <a:buChar char="•"/>
            </a:pPr>
            <a:r>
              <a:rPr lang="en-IN" sz="2400" dirty="0"/>
              <a:t>Human Personality</a:t>
            </a:r>
          </a:p>
          <a:p>
            <a:pPr marL="285750" indent="-285750">
              <a:buFont typeface="Arial" panose="020B0604020202020204" pitchFamily="34" charset="0"/>
              <a:buChar char="•"/>
            </a:pPr>
            <a:r>
              <a:rPr lang="en-IN" sz="2400" dirty="0"/>
              <a:t> Groups</a:t>
            </a:r>
          </a:p>
          <a:p>
            <a:pPr marL="285750" indent="-285750">
              <a:buFont typeface="Arial" panose="020B0604020202020204" pitchFamily="34" charset="0"/>
              <a:buChar char="•"/>
            </a:pPr>
            <a:r>
              <a:rPr lang="en-IN" sz="2400" dirty="0"/>
              <a:t>Community Urban and Rural</a:t>
            </a:r>
          </a:p>
          <a:p>
            <a:pPr marL="285750" indent="-285750">
              <a:buFont typeface="Arial" panose="020B0604020202020204" pitchFamily="34" charset="0"/>
              <a:buChar char="•"/>
            </a:pPr>
            <a:r>
              <a:rPr lang="en-IN" sz="2400" dirty="0"/>
              <a:t>Association And Organization</a:t>
            </a:r>
          </a:p>
          <a:p>
            <a:pPr marL="285750" indent="-285750">
              <a:buFont typeface="Arial" panose="020B0604020202020204" pitchFamily="34" charset="0"/>
              <a:buChar char="•"/>
            </a:pPr>
            <a:r>
              <a:rPr lang="en-IN" sz="2400" dirty="0"/>
              <a:t>Population</a:t>
            </a:r>
          </a:p>
          <a:p>
            <a:pPr marL="285750" indent="-285750">
              <a:buFont typeface="Arial" panose="020B0604020202020204" pitchFamily="34" charset="0"/>
              <a:buChar char="•"/>
            </a:pPr>
            <a:r>
              <a:rPr lang="en-IN" sz="2400" dirty="0"/>
              <a:t>Society</a:t>
            </a:r>
          </a:p>
          <a:p>
            <a:endParaRPr lang="en-IN" sz="2000" dirty="0"/>
          </a:p>
          <a:p>
            <a:r>
              <a:rPr lang="en-IN" sz="2400" b="1" u="sng" dirty="0">
                <a:solidFill>
                  <a:srgbClr val="C00000"/>
                </a:solidFill>
              </a:rPr>
              <a:t>Fundamental social institutions</a:t>
            </a:r>
          </a:p>
          <a:p>
            <a:pPr marL="285750" indent="-285750">
              <a:buFont typeface="Arial" panose="020B0604020202020204" pitchFamily="34" charset="0"/>
              <a:buChar char="•"/>
            </a:pPr>
            <a:r>
              <a:rPr lang="en-IN" sz="2400" dirty="0"/>
              <a:t>Family and Kinship</a:t>
            </a:r>
          </a:p>
          <a:p>
            <a:pPr marL="285750" indent="-285750">
              <a:buFont typeface="Arial" panose="020B0604020202020204" pitchFamily="34" charset="0"/>
              <a:buChar char="•"/>
            </a:pPr>
            <a:r>
              <a:rPr lang="en-IN" sz="2400" dirty="0"/>
              <a:t>Economic Institution</a:t>
            </a:r>
          </a:p>
          <a:p>
            <a:pPr marL="285750" indent="-285750">
              <a:buFont typeface="Arial" panose="020B0604020202020204" pitchFamily="34" charset="0"/>
              <a:buChar char="•"/>
            </a:pPr>
            <a:r>
              <a:rPr lang="en-IN" sz="2400" dirty="0"/>
              <a:t>Political and legislative institution</a:t>
            </a:r>
          </a:p>
          <a:p>
            <a:pPr marL="285750" indent="-285750">
              <a:buFont typeface="Arial" panose="020B0604020202020204" pitchFamily="34" charset="0"/>
              <a:buChar char="•"/>
            </a:pPr>
            <a:r>
              <a:rPr lang="en-IN" sz="2400" dirty="0"/>
              <a:t>Religious institution</a:t>
            </a:r>
          </a:p>
          <a:p>
            <a:pPr marL="285750" indent="-285750">
              <a:buFont typeface="Arial" panose="020B0604020202020204" pitchFamily="34" charset="0"/>
              <a:buChar char="•"/>
            </a:pPr>
            <a:r>
              <a:rPr lang="en-IN" sz="2400" dirty="0"/>
              <a:t>Educational and Scientific Institution</a:t>
            </a:r>
          </a:p>
          <a:p>
            <a:pPr marL="285750" indent="-285750">
              <a:buFont typeface="Arial" panose="020B0604020202020204" pitchFamily="34" charset="0"/>
              <a:buChar char="•"/>
            </a:pPr>
            <a:r>
              <a:rPr lang="en-IN" sz="2400" dirty="0"/>
              <a:t>Recreative and welfare institutions</a:t>
            </a:r>
          </a:p>
          <a:p>
            <a:pPr marL="285750" indent="-285750">
              <a:buFont typeface="Arial" panose="020B0604020202020204" pitchFamily="34" charset="0"/>
              <a:buChar char="•"/>
            </a:pPr>
            <a:r>
              <a:rPr lang="en-IN" sz="2400" dirty="0"/>
              <a:t>Artistic and Expression Oriented Institutions</a:t>
            </a:r>
            <a:r>
              <a:rPr lang="en-IN" sz="2000" dirty="0"/>
              <a:t>.</a:t>
            </a: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2326495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F77D16-8883-7F17-FEBC-4B8559F8436B}"/>
              </a:ext>
            </a:extLst>
          </p:cNvPr>
          <p:cNvSpPr txBox="1"/>
          <p:nvPr/>
        </p:nvSpPr>
        <p:spPr>
          <a:xfrm>
            <a:off x="269507" y="211757"/>
            <a:ext cx="9798518" cy="4739759"/>
          </a:xfrm>
          <a:prstGeom prst="rect">
            <a:avLst/>
          </a:prstGeom>
          <a:noFill/>
        </p:spPr>
        <p:txBody>
          <a:bodyPr wrap="square" rtlCol="0">
            <a:spAutoFit/>
          </a:bodyPr>
          <a:lstStyle/>
          <a:p>
            <a:r>
              <a:rPr lang="en-IN" sz="2400" b="1" u="sng" dirty="0">
                <a:solidFill>
                  <a:srgbClr val="C00000"/>
                </a:solidFill>
              </a:rPr>
              <a:t>Fundamental  social Institution</a:t>
            </a:r>
          </a:p>
          <a:p>
            <a:endParaRPr lang="en-IN" sz="2400" dirty="0"/>
          </a:p>
          <a:p>
            <a:pPr marL="285750" indent="-285750">
              <a:buFont typeface="Arial" panose="020B0604020202020204" pitchFamily="34" charset="0"/>
              <a:buChar char="•"/>
            </a:pPr>
            <a:r>
              <a:rPr lang="en-IN" sz="2400" dirty="0"/>
              <a:t>Differentiation and Stratification</a:t>
            </a:r>
          </a:p>
          <a:p>
            <a:pPr marL="285750" indent="-285750">
              <a:buFont typeface="Arial" panose="020B0604020202020204" pitchFamily="34" charset="0"/>
              <a:buChar char="•"/>
            </a:pPr>
            <a:r>
              <a:rPr lang="en-IN" sz="2400" dirty="0"/>
              <a:t>Co-operation , Accommodation and Assimilation</a:t>
            </a:r>
          </a:p>
          <a:p>
            <a:pPr marL="285750" indent="-285750">
              <a:buFont typeface="Arial" panose="020B0604020202020204" pitchFamily="34" charset="0"/>
              <a:buChar char="•"/>
            </a:pPr>
            <a:r>
              <a:rPr lang="en-IN" sz="2400" dirty="0"/>
              <a:t>Social Control</a:t>
            </a:r>
          </a:p>
          <a:p>
            <a:pPr marL="285750" indent="-285750">
              <a:buFont typeface="Arial" panose="020B0604020202020204" pitchFamily="34" charset="0"/>
              <a:buChar char="•"/>
            </a:pPr>
            <a:r>
              <a:rPr lang="en-IN" sz="2400" dirty="0"/>
              <a:t>Communication</a:t>
            </a:r>
          </a:p>
          <a:p>
            <a:pPr marL="285750" indent="-285750">
              <a:buFont typeface="Arial" panose="020B0604020202020204" pitchFamily="34" charset="0"/>
              <a:buChar char="•"/>
            </a:pPr>
            <a:r>
              <a:rPr lang="en-IN" sz="2400" dirty="0"/>
              <a:t>Socialization</a:t>
            </a:r>
          </a:p>
          <a:p>
            <a:pPr marL="285750" indent="-285750">
              <a:buFont typeface="Arial" panose="020B0604020202020204" pitchFamily="34" charset="0"/>
              <a:buChar char="•"/>
            </a:pPr>
            <a:r>
              <a:rPr lang="en-IN" sz="2400" dirty="0"/>
              <a:t>Social Evaluation</a:t>
            </a:r>
          </a:p>
          <a:p>
            <a:pPr marL="285750" indent="-285750">
              <a:buFont typeface="Arial" panose="020B0604020202020204" pitchFamily="34" charset="0"/>
              <a:buChar char="•"/>
            </a:pPr>
            <a:r>
              <a:rPr lang="en-IN" sz="2400" dirty="0"/>
              <a:t>Social Pathology</a:t>
            </a:r>
          </a:p>
          <a:p>
            <a:pPr marL="285750" indent="-285750">
              <a:buFont typeface="Arial" panose="020B0604020202020204" pitchFamily="34" charset="0"/>
              <a:buChar char="•"/>
            </a:pPr>
            <a:r>
              <a:rPr lang="en-IN" sz="2400" dirty="0"/>
              <a:t>Social Integration</a:t>
            </a:r>
          </a:p>
          <a:p>
            <a:pPr marL="285750" indent="-285750">
              <a:buFont typeface="Arial" panose="020B0604020202020204" pitchFamily="34" charset="0"/>
              <a:buChar char="•"/>
            </a:pPr>
            <a:r>
              <a:rPr lang="en-IN" sz="2400" dirty="0"/>
              <a:t>Social Change</a:t>
            </a:r>
          </a:p>
          <a:p>
            <a:endParaRPr lang="en-IN" sz="2000" dirty="0"/>
          </a:p>
          <a:p>
            <a:endParaRPr lang="en-IN" dirty="0"/>
          </a:p>
        </p:txBody>
      </p:sp>
    </p:spTree>
    <p:extLst>
      <p:ext uri="{BB962C8B-B14F-4D97-AF65-F5344CB8AC3E}">
        <p14:creationId xmlns:p14="http://schemas.microsoft.com/office/powerpoint/2010/main" val="2070545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CD3FC4-703D-202F-1681-0B8029799D67}"/>
              </a:ext>
            </a:extLst>
          </p:cNvPr>
          <p:cNvSpPr txBox="1"/>
          <p:nvPr/>
        </p:nvSpPr>
        <p:spPr>
          <a:xfrm>
            <a:off x="1540042" y="1434163"/>
            <a:ext cx="9673389" cy="2031325"/>
          </a:xfrm>
          <a:prstGeom prst="rect">
            <a:avLst/>
          </a:prstGeom>
          <a:noFill/>
        </p:spPr>
        <p:txBody>
          <a:bodyPr wrap="square" rtlCol="0">
            <a:spAutoFit/>
          </a:bodyPr>
          <a:lstStyle/>
          <a:p>
            <a:r>
              <a:rPr lang="en-IN" sz="5400" u="sng" dirty="0">
                <a:solidFill>
                  <a:srgbClr val="FF0000"/>
                </a:solidFill>
              </a:rPr>
              <a:t>RELATIONSHIP OF SOCIOLOGY WITH OTHER SOCIAL SCIENCES</a:t>
            </a:r>
          </a:p>
          <a:p>
            <a:endParaRPr lang="en-IN" dirty="0"/>
          </a:p>
        </p:txBody>
      </p:sp>
    </p:spTree>
    <p:extLst>
      <p:ext uri="{BB962C8B-B14F-4D97-AF65-F5344CB8AC3E}">
        <p14:creationId xmlns:p14="http://schemas.microsoft.com/office/powerpoint/2010/main" val="1518674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87F3C2-3523-D840-C5E7-990C56429C7B}"/>
              </a:ext>
            </a:extLst>
          </p:cNvPr>
          <p:cNvSpPr txBox="1"/>
          <p:nvPr/>
        </p:nvSpPr>
        <p:spPr>
          <a:xfrm>
            <a:off x="115503" y="115504"/>
            <a:ext cx="11656194" cy="6001643"/>
          </a:xfrm>
          <a:prstGeom prst="rect">
            <a:avLst/>
          </a:prstGeom>
          <a:noFill/>
        </p:spPr>
        <p:txBody>
          <a:bodyPr wrap="square" rtlCol="0">
            <a:spAutoFit/>
          </a:bodyPr>
          <a:lstStyle/>
          <a:p>
            <a:r>
              <a:rPr lang="en-US" sz="2400" b="1" u="sng" dirty="0">
                <a:solidFill>
                  <a:srgbClr val="FF0000"/>
                </a:solidFill>
              </a:rPr>
              <a:t>SIMILARITIES BETWEEN SOCIOLOGY AND ANTHROPOLOGY</a:t>
            </a:r>
          </a:p>
          <a:p>
            <a:endParaRPr lang="en-US" sz="2400" dirty="0"/>
          </a:p>
          <a:p>
            <a:r>
              <a:rPr lang="en-US" sz="2400" b="1" dirty="0"/>
              <a:t>Frazer</a:t>
            </a:r>
            <a:r>
              <a:rPr lang="en-US" sz="2400" dirty="0"/>
              <a:t> defined “social anthropology as that branch of sociology that deals with </a:t>
            </a:r>
            <a:r>
              <a:rPr lang="en-US" sz="2400" b="1" dirty="0"/>
              <a:t>primitive societies” </a:t>
            </a:r>
          </a:p>
          <a:p>
            <a:endParaRPr lang="en-US" sz="2400" dirty="0"/>
          </a:p>
          <a:p>
            <a:r>
              <a:rPr lang="en-US" sz="2400" b="1" dirty="0"/>
              <a:t>According to Radcliffe-Brown</a:t>
            </a:r>
            <a:r>
              <a:rPr lang="en-US" sz="2400" dirty="0"/>
              <a:t>  social anthropology is a ‘comparative sociology’. By the term ‘comparative sociology’, he would mean “a science that applies the generalizing method of the natural sciences to the phenomena of  the social life of man and to everything that we include under the term culture or </a:t>
            </a:r>
            <a:r>
              <a:rPr lang="en-US" sz="2400" dirty="0" err="1"/>
              <a:t>civilisation</a:t>
            </a:r>
            <a:r>
              <a:rPr lang="en-US" sz="2400" dirty="0"/>
              <a:t>”.</a:t>
            </a:r>
          </a:p>
          <a:p>
            <a:endParaRPr lang="en-US" sz="2400" dirty="0"/>
          </a:p>
          <a:p>
            <a:r>
              <a:rPr lang="en-US" sz="2400" dirty="0"/>
              <a:t>While anthropology was formulated as a holistic study of mankind and related aspects, Auguste Comte also considered that sociology would be the overarching study of human society.</a:t>
            </a:r>
          </a:p>
          <a:p>
            <a:endParaRPr lang="en-US" sz="2400" dirty="0"/>
          </a:p>
          <a:p>
            <a:r>
              <a:rPr lang="en-US" sz="2400" dirty="0"/>
              <a:t>Both anthropology and sociology, following the model of science, combined description and generalization.</a:t>
            </a:r>
            <a:endParaRPr lang="en-IN" sz="2400" dirty="0"/>
          </a:p>
        </p:txBody>
      </p:sp>
    </p:spTree>
    <p:extLst>
      <p:ext uri="{BB962C8B-B14F-4D97-AF65-F5344CB8AC3E}">
        <p14:creationId xmlns:p14="http://schemas.microsoft.com/office/powerpoint/2010/main" val="2268061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464A2D-64AF-84EC-432F-EF113C44AD60}"/>
              </a:ext>
            </a:extLst>
          </p:cNvPr>
          <p:cNvSpPr txBox="1"/>
          <p:nvPr/>
        </p:nvSpPr>
        <p:spPr>
          <a:xfrm>
            <a:off x="77002" y="28876"/>
            <a:ext cx="11049802" cy="6463308"/>
          </a:xfrm>
          <a:prstGeom prst="rect">
            <a:avLst/>
          </a:prstGeom>
          <a:noFill/>
        </p:spPr>
        <p:txBody>
          <a:bodyPr wrap="square" rtlCol="0">
            <a:spAutoFit/>
          </a:bodyPr>
          <a:lstStyle/>
          <a:p>
            <a:endParaRPr lang="en-US" u="sng" dirty="0"/>
          </a:p>
          <a:p>
            <a:r>
              <a:rPr lang="en-US" sz="2000" b="1" u="sng" dirty="0">
                <a:solidFill>
                  <a:srgbClr val="FF0000"/>
                </a:solidFill>
              </a:rPr>
              <a:t>DIFFERENCES BETWEEN SOCIOLOGY AND ANTHROPOLOGY </a:t>
            </a:r>
          </a:p>
          <a:p>
            <a:endParaRPr lang="en-US" dirty="0"/>
          </a:p>
          <a:p>
            <a:pPr marL="342900" indent="-342900">
              <a:buAutoNum type="arabicParenBoth"/>
            </a:pPr>
            <a:r>
              <a:rPr lang="en-US" sz="2000" dirty="0"/>
              <a:t>The primitive, pre-literate people and their culture from the subject matter of anthropology. The completely human society is the basis of its investigation. It not only studies, the physical characteristics of the human race but also studies culture and social characteristics (kinship, language, religion, gender, art, etc.) . On the other hand, sociology takes note of the influence of the human race exerts on social relations, and it deals with people and their culture in the present context.</a:t>
            </a:r>
          </a:p>
          <a:p>
            <a:pPr marL="342900" indent="-342900">
              <a:buAutoNum type="arabicParenBoth"/>
            </a:pPr>
            <a:endParaRPr lang="en-US" sz="2000" dirty="0"/>
          </a:p>
          <a:p>
            <a:pPr marL="342900" indent="-342900">
              <a:buAutoNum type="arabicParenBoth"/>
            </a:pPr>
            <a:r>
              <a:rPr lang="en-US" sz="2000" dirty="0"/>
              <a:t>In sharp contrast to anthropological concern with small and static cultures, sociology investigates the culture of society which, to say the least is very vast and dynamic in nature.</a:t>
            </a:r>
          </a:p>
          <a:p>
            <a:pPr marL="342900" indent="-342900">
              <a:buAutoNum type="arabicParenBoth"/>
            </a:pPr>
            <a:endParaRPr lang="en-US" sz="2000" dirty="0"/>
          </a:p>
          <a:p>
            <a:pPr marL="342900" indent="-342900">
              <a:buAutoNum type="arabicParenBoth"/>
            </a:pPr>
            <a:r>
              <a:rPr lang="en-US" sz="2000" dirty="0"/>
              <a:t> It is really curious that sociologists can easily manage with the second-hand </a:t>
            </a:r>
            <a:r>
              <a:rPr lang="en-US" sz="2000" dirty="0" err="1"/>
              <a:t>informations</a:t>
            </a:r>
            <a:r>
              <a:rPr lang="en-US" sz="2000" dirty="0"/>
              <a:t>, while anthropologists cannot hut depend upon the first-hand knowledge.</a:t>
            </a:r>
          </a:p>
          <a:p>
            <a:pPr marL="342900" indent="-342900">
              <a:buAutoNum type="arabicParenBoth"/>
            </a:pPr>
            <a:endParaRPr lang="en-US" sz="2000" dirty="0"/>
          </a:p>
          <a:p>
            <a:pPr marL="342900" indent="-342900">
              <a:buAutoNum type="arabicParenBoth"/>
            </a:pPr>
            <a:endParaRPr lang="en-US" sz="2000" dirty="0"/>
          </a:p>
          <a:p>
            <a:pPr marL="342900" indent="-342900">
              <a:buAutoNum type="arabicParenBoth"/>
            </a:pPr>
            <a:r>
              <a:rPr lang="en-US" sz="2000" dirty="0"/>
              <a:t>Anthropology is concerned with the past where as sociology is concerned with the present.</a:t>
            </a:r>
          </a:p>
          <a:p>
            <a:pPr marL="342900" indent="-342900">
              <a:buAutoNum type="arabicParenBoth"/>
            </a:pPr>
            <a:r>
              <a:rPr lang="en-US" sz="2000" dirty="0"/>
              <a:t>Method of study</a:t>
            </a:r>
          </a:p>
          <a:p>
            <a:pPr marL="342900" indent="-342900">
              <a:buAutoNum type="arabicParenBoth"/>
            </a:pPr>
            <a:r>
              <a:rPr lang="en-US" sz="2000" dirty="0"/>
              <a:t>Sociology is a pure science and anthropology is a pure behavioral science.</a:t>
            </a:r>
          </a:p>
          <a:p>
            <a:pPr marL="342900" indent="-342900">
              <a:buAutoNum type="arabicParenBoth"/>
            </a:pPr>
            <a:r>
              <a:rPr lang="en-US" sz="2000" dirty="0"/>
              <a:t>Anthropology is a natural science while sociology is a social science.</a:t>
            </a:r>
          </a:p>
          <a:p>
            <a:pPr marL="342900" indent="-342900">
              <a:buAutoNum type="arabicParenBoth"/>
            </a:pPr>
            <a:endParaRPr lang="en-IN" dirty="0"/>
          </a:p>
        </p:txBody>
      </p:sp>
    </p:spTree>
    <p:extLst>
      <p:ext uri="{BB962C8B-B14F-4D97-AF65-F5344CB8AC3E}">
        <p14:creationId xmlns:p14="http://schemas.microsoft.com/office/powerpoint/2010/main" val="689959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A6527E-A8A4-54E3-B1C4-EA6DA2D4BFD7}"/>
              </a:ext>
            </a:extLst>
          </p:cNvPr>
          <p:cNvSpPr txBox="1"/>
          <p:nvPr/>
        </p:nvSpPr>
        <p:spPr>
          <a:xfrm>
            <a:off x="404261" y="259883"/>
            <a:ext cx="10327907" cy="5693866"/>
          </a:xfrm>
          <a:prstGeom prst="rect">
            <a:avLst/>
          </a:prstGeom>
          <a:noFill/>
        </p:spPr>
        <p:txBody>
          <a:bodyPr wrap="square">
            <a:spAutoFit/>
          </a:bodyPr>
          <a:lstStyle/>
          <a:p>
            <a:r>
              <a:rPr lang="en-US" sz="2400" b="1" u="sng" dirty="0">
                <a:solidFill>
                  <a:srgbClr val="FF0000"/>
                </a:solidFill>
              </a:rPr>
              <a:t>Sociology and Psychology</a:t>
            </a:r>
          </a:p>
          <a:p>
            <a:endParaRPr lang="en-US" dirty="0"/>
          </a:p>
          <a:p>
            <a:r>
              <a:rPr lang="en-US" sz="2000" dirty="0"/>
              <a:t>Sociology and Psychology determine the existence of humanity. While psychology caters to an individual’s mind and how they express themselves through personality and </a:t>
            </a:r>
            <a:r>
              <a:rPr lang="en-US" sz="2000" dirty="0" err="1"/>
              <a:t>behaviour</a:t>
            </a:r>
            <a:r>
              <a:rPr lang="en-US" sz="2000" dirty="0"/>
              <a:t> , sociology looks at the communities the individual is part of and the influence of the communal identity of the individual.</a:t>
            </a:r>
          </a:p>
          <a:p>
            <a:endParaRPr lang="en-US" dirty="0"/>
          </a:p>
          <a:p>
            <a:r>
              <a:rPr lang="en-US" sz="2400" b="1" u="sng" dirty="0">
                <a:solidFill>
                  <a:srgbClr val="FF0000"/>
                </a:solidFill>
              </a:rPr>
              <a:t>Similarities Between Psychology and Sociology</a:t>
            </a:r>
          </a:p>
          <a:p>
            <a:pPr marL="342900" indent="-342900">
              <a:buFont typeface="Arial" panose="020B0604020202020204" pitchFamily="34" charset="0"/>
              <a:buChar char="•"/>
            </a:pPr>
            <a:r>
              <a:rPr lang="en-US" sz="2000" dirty="0"/>
              <a:t>Both psychology and sociology are social sciences that involve the study of human thought processes and behaviors.</a:t>
            </a:r>
          </a:p>
          <a:p>
            <a:endParaRPr lang="en-US" sz="2000" dirty="0"/>
          </a:p>
          <a:p>
            <a:pPr marL="342900" indent="-342900">
              <a:buFont typeface="Arial" panose="020B0604020202020204" pitchFamily="34" charset="0"/>
              <a:buChar char="•"/>
            </a:pPr>
            <a:r>
              <a:rPr lang="en-US" sz="2000" dirty="0"/>
              <a:t>Both fields are concerned with improving people’s lives and bettering society.</a:t>
            </a:r>
          </a:p>
          <a:p>
            <a:endParaRPr lang="en-US" sz="2000" dirty="0"/>
          </a:p>
          <a:p>
            <a:pPr marL="342900" indent="-342900">
              <a:buFont typeface="Arial" panose="020B0604020202020204" pitchFamily="34" charset="0"/>
              <a:buChar char="•"/>
            </a:pPr>
            <a:r>
              <a:rPr lang="en-US" sz="2000" dirty="0"/>
              <a:t>Both professions utilize communication, interpersonal, analytical, research, listening, observational, and problem-solving skills.</a:t>
            </a:r>
          </a:p>
          <a:p>
            <a:endParaRPr lang="en-US" sz="2000" dirty="0"/>
          </a:p>
          <a:p>
            <a:pPr marL="342900" indent="-342900">
              <a:buFont typeface="Arial" panose="020B0604020202020204" pitchFamily="34" charset="0"/>
              <a:buChar char="•"/>
            </a:pPr>
            <a:r>
              <a:rPr lang="en-US" sz="2000" dirty="0"/>
              <a:t>Both psychology and sociology degrees are versatile and can lead to a wide range of career opportunities</a:t>
            </a:r>
            <a:endParaRPr lang="en-IN" sz="2000" dirty="0"/>
          </a:p>
        </p:txBody>
      </p:sp>
    </p:spTree>
    <p:extLst>
      <p:ext uri="{BB962C8B-B14F-4D97-AF65-F5344CB8AC3E}">
        <p14:creationId xmlns:p14="http://schemas.microsoft.com/office/powerpoint/2010/main" val="3071231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60E0FD-F4EC-9B1B-6682-7B33BA5D38D3}"/>
              </a:ext>
            </a:extLst>
          </p:cNvPr>
          <p:cNvPicPr>
            <a:picLocks noChangeAspect="1"/>
          </p:cNvPicPr>
          <p:nvPr/>
        </p:nvPicPr>
        <p:blipFill>
          <a:blip r:embed="rId2"/>
          <a:stretch>
            <a:fillRect/>
          </a:stretch>
        </p:blipFill>
        <p:spPr>
          <a:xfrm>
            <a:off x="1058779" y="664144"/>
            <a:ext cx="9192126" cy="4474594"/>
          </a:xfrm>
          <a:prstGeom prst="rect">
            <a:avLst/>
          </a:prstGeom>
        </p:spPr>
      </p:pic>
    </p:spTree>
    <p:extLst>
      <p:ext uri="{BB962C8B-B14F-4D97-AF65-F5344CB8AC3E}">
        <p14:creationId xmlns:p14="http://schemas.microsoft.com/office/powerpoint/2010/main" val="2644246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4F8465-301D-C195-6467-67B62583A555}"/>
              </a:ext>
            </a:extLst>
          </p:cNvPr>
          <p:cNvSpPr txBox="1"/>
          <p:nvPr/>
        </p:nvSpPr>
        <p:spPr>
          <a:xfrm>
            <a:off x="644893" y="818147"/>
            <a:ext cx="10655165" cy="4431983"/>
          </a:xfrm>
          <a:prstGeom prst="rect">
            <a:avLst/>
          </a:prstGeom>
          <a:noFill/>
        </p:spPr>
        <p:txBody>
          <a:bodyPr wrap="square" rtlCol="0">
            <a:spAutoFit/>
          </a:bodyPr>
          <a:lstStyle/>
          <a:p>
            <a:r>
              <a:rPr lang="en-US" sz="2400" b="1" u="sng" dirty="0">
                <a:solidFill>
                  <a:srgbClr val="FF0000"/>
                </a:solidFill>
              </a:rPr>
              <a:t>Relationship between History and Sociology</a:t>
            </a:r>
          </a:p>
          <a:p>
            <a:r>
              <a:rPr lang="en-US" sz="2000" dirty="0"/>
              <a:t>Sociology and History are closely and intimately related to each other. Sociology cannot be separated from History and History cannot be isolated from sociology. </a:t>
            </a:r>
          </a:p>
          <a:p>
            <a:pPr marL="342900" indent="-342900">
              <a:buFont typeface="Arial" panose="020B0604020202020204" pitchFamily="34" charset="0"/>
              <a:buChar char="•"/>
            </a:pPr>
            <a:r>
              <a:rPr lang="en-US" sz="2000" dirty="0"/>
              <a:t>That is why </a:t>
            </a:r>
            <a:r>
              <a:rPr lang="en-US" sz="2000" dirty="0">
                <a:solidFill>
                  <a:srgbClr val="7030A0"/>
                </a:solidFill>
              </a:rPr>
              <a:t>Professor G.E. Howard remarked </a:t>
            </a:r>
            <a:r>
              <a:rPr lang="en-US" sz="2000" dirty="0"/>
              <a:t>“</a:t>
            </a:r>
            <a:r>
              <a:rPr lang="en-US" sz="2000" dirty="0">
                <a:solidFill>
                  <a:srgbClr val="C00000"/>
                </a:solidFill>
              </a:rPr>
              <a:t>History is the past Sociology and Sociology is the present History”</a:t>
            </a:r>
            <a:r>
              <a:rPr lang="en-US" sz="2000" dirty="0"/>
              <a:t>, .</a:t>
            </a:r>
          </a:p>
          <a:p>
            <a:pPr marL="342900" indent="-342900">
              <a:buFont typeface="Arial" panose="020B0604020202020204" pitchFamily="34" charset="0"/>
              <a:buChar char="•"/>
            </a:pPr>
            <a:r>
              <a:rPr lang="en-US" sz="2000" dirty="0">
                <a:solidFill>
                  <a:srgbClr val="7030A0"/>
                </a:solidFill>
              </a:rPr>
              <a:t>John Seely </a:t>
            </a:r>
            <a:r>
              <a:rPr lang="en-US" sz="2000" dirty="0"/>
              <a:t>says that” </a:t>
            </a:r>
            <a:r>
              <a:rPr lang="en-US" sz="2000" dirty="0">
                <a:solidFill>
                  <a:srgbClr val="C00000"/>
                </a:solidFill>
              </a:rPr>
              <a:t>History without Sociology has no fruit, Sociology without History has no root”.</a:t>
            </a:r>
          </a:p>
          <a:p>
            <a:endParaRPr lang="en-US" sz="2000" dirty="0">
              <a:solidFill>
                <a:srgbClr val="C00000"/>
              </a:solidFill>
            </a:endParaRPr>
          </a:p>
          <a:p>
            <a:r>
              <a:rPr lang="en-US" sz="2000" b="1" u="sng" dirty="0">
                <a:solidFill>
                  <a:srgbClr val="C00000"/>
                </a:solidFill>
              </a:rPr>
              <a:t>SIMILIRATIES BETWEEN SOCIOLOGY AND HISTORY</a:t>
            </a:r>
          </a:p>
          <a:p>
            <a:r>
              <a:rPr lang="en-US" sz="2000" dirty="0"/>
              <a:t>State the similarities and differences between sociology and history. </a:t>
            </a:r>
          </a:p>
          <a:p>
            <a:pPr marL="514350" indent="-514350">
              <a:buAutoNum type="romanLcParenBoth"/>
            </a:pPr>
            <a:r>
              <a:rPr lang="en-US" sz="2000" dirty="0"/>
              <a:t>Society is common between sociology and history. </a:t>
            </a:r>
          </a:p>
          <a:p>
            <a:pPr marL="514350" indent="-514350">
              <a:buAutoNum type="romanLcParenBoth"/>
            </a:pPr>
            <a:r>
              <a:rPr lang="en-US" sz="2000" dirty="0"/>
              <a:t>(ii) Both are social science disciplines. </a:t>
            </a:r>
          </a:p>
          <a:p>
            <a:pPr marL="514350" indent="-514350">
              <a:buAutoNum type="romanLcParenBoth"/>
            </a:pPr>
            <a:r>
              <a:rPr lang="en-US" sz="2000" dirty="0"/>
              <a:t>(iii) Sociology and history both are concerned with human activities and events.</a:t>
            </a:r>
          </a:p>
          <a:p>
            <a:pPr marL="514350" indent="-514350">
              <a:buAutoNum type="romanLcParenBoth"/>
            </a:pPr>
            <a:r>
              <a:rPr lang="en-US" sz="2000" dirty="0"/>
              <a:t> (iv) History is concerned primarily with the record of the past.</a:t>
            </a:r>
            <a:endParaRPr lang="en-IN" sz="2000" dirty="0"/>
          </a:p>
        </p:txBody>
      </p:sp>
    </p:spTree>
    <p:extLst>
      <p:ext uri="{BB962C8B-B14F-4D97-AF65-F5344CB8AC3E}">
        <p14:creationId xmlns:p14="http://schemas.microsoft.com/office/powerpoint/2010/main" val="1880086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0542E9-B8B2-4380-C990-82EE0921BCA8}"/>
              </a:ext>
            </a:extLst>
          </p:cNvPr>
          <p:cNvSpPr txBox="1"/>
          <p:nvPr/>
        </p:nvSpPr>
        <p:spPr>
          <a:xfrm>
            <a:off x="77002" y="86627"/>
            <a:ext cx="10761043" cy="5078313"/>
          </a:xfrm>
          <a:prstGeom prst="rect">
            <a:avLst/>
          </a:prstGeom>
          <a:noFill/>
        </p:spPr>
        <p:txBody>
          <a:bodyPr wrap="square" rtlCol="0">
            <a:spAutoFit/>
          </a:bodyPr>
          <a:lstStyle/>
          <a:p>
            <a:r>
              <a:rPr lang="en-US" sz="2400" b="1" u="sng" dirty="0">
                <a:solidFill>
                  <a:srgbClr val="FF0000"/>
                </a:solidFill>
              </a:rPr>
              <a:t>Difference between Sociology and History</a:t>
            </a:r>
            <a:r>
              <a:rPr lang="en-US" b="1" u="sng" dirty="0"/>
              <a:t>:</a:t>
            </a:r>
          </a:p>
          <a:p>
            <a:pPr marL="285750" indent="-285750">
              <a:buFont typeface="Arial" panose="020B0604020202020204" pitchFamily="34" charset="0"/>
              <a:buChar char="•"/>
            </a:pPr>
            <a:r>
              <a:rPr lang="en-US" dirty="0"/>
              <a:t> </a:t>
            </a:r>
            <a:r>
              <a:rPr lang="en-US" sz="2000" dirty="0"/>
              <a:t>Sociology is interested in the study of the present social phenomena with all their complexities. But History deals with the past events of man. It is silent regarding the present.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Sociology is relatively a young social science. It has very short history of its own. It is not even two centuries old. But history is an age-old social science. It has a long story of 2000 years or even more.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 Sociology is an analytical science. But history is a descriptive science.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Sociology is abstract in nature. It studies mostly regular, the recurrent and the universal.</a:t>
            </a:r>
          </a:p>
          <a:p>
            <a:r>
              <a:rPr lang="en-US" sz="2000" dirty="0"/>
              <a:t>      History is concrete. The historian is interested in the unique, the particular and the  </a:t>
            </a:r>
          </a:p>
          <a:p>
            <a:r>
              <a:rPr lang="en-US" sz="2000" dirty="0"/>
              <a:t>       individual.</a:t>
            </a:r>
          </a:p>
          <a:p>
            <a:endParaRPr lang="en-US" sz="2000" dirty="0"/>
          </a:p>
          <a:p>
            <a:pPr marL="285750" indent="-285750">
              <a:buFont typeface="Arial" panose="020B0604020202020204" pitchFamily="34" charset="0"/>
              <a:buChar char="•"/>
            </a:pPr>
            <a:r>
              <a:rPr lang="en-US" sz="2000" dirty="0"/>
              <a:t>Sociology is a generalizing science. Sociology seeks to establish generalizations after a careful study of the social phenomena. But History is an individualizing science. History rarely makes generalizations. It seeks to establish the sequence in which events occurred.</a:t>
            </a:r>
            <a:endParaRPr lang="en-IN" sz="2000" dirty="0"/>
          </a:p>
        </p:txBody>
      </p:sp>
    </p:spTree>
    <p:extLst>
      <p:ext uri="{BB962C8B-B14F-4D97-AF65-F5344CB8AC3E}">
        <p14:creationId xmlns:p14="http://schemas.microsoft.com/office/powerpoint/2010/main" val="1574875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8E7079-D555-6F4D-205E-51C3E9FC14FA}"/>
              </a:ext>
            </a:extLst>
          </p:cNvPr>
          <p:cNvSpPr txBox="1"/>
          <p:nvPr/>
        </p:nvSpPr>
        <p:spPr>
          <a:xfrm>
            <a:off x="2098308" y="2550693"/>
            <a:ext cx="7151570" cy="1600438"/>
          </a:xfrm>
          <a:prstGeom prst="rect">
            <a:avLst/>
          </a:prstGeom>
          <a:noFill/>
        </p:spPr>
        <p:txBody>
          <a:bodyPr wrap="square" rtlCol="0">
            <a:spAutoFit/>
          </a:bodyPr>
          <a:lstStyle/>
          <a:p>
            <a:r>
              <a:rPr lang="en-IN" sz="8000" u="sng" dirty="0">
                <a:solidFill>
                  <a:srgbClr val="C00000"/>
                </a:solidFill>
              </a:rPr>
              <a:t>THANK YOU</a:t>
            </a:r>
          </a:p>
          <a:p>
            <a:endParaRPr lang="en-IN" dirty="0"/>
          </a:p>
        </p:txBody>
      </p:sp>
    </p:spTree>
    <p:extLst>
      <p:ext uri="{BB962C8B-B14F-4D97-AF65-F5344CB8AC3E}">
        <p14:creationId xmlns:p14="http://schemas.microsoft.com/office/powerpoint/2010/main" val="254554962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1802</TotalTime>
  <Words>2208</Words>
  <Application>Microsoft Office PowerPoint</Application>
  <PresentationFormat>Widescreen</PresentationFormat>
  <Paragraphs>188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Tw Cen MT</vt:lpstr>
      <vt:lpstr>Droplet</vt:lpstr>
      <vt:lpstr>SCOPE AND SUBJECT MATTER OF SCIOLOGY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SCOPE AND SUBJECT MATTER OF SCIOLOGY</dc:title>
  <dc:creator>Nandini Kanwar</dc:creator>
  <cp:lastModifiedBy>Nandini Kanwar</cp:lastModifiedBy>
  <cp:revision>25</cp:revision>
  <dcterms:created xsi:type="dcterms:W3CDTF">2022-07-10T16:58:33Z</dcterms:created>
  <dcterms:modified xsi:type="dcterms:W3CDTF">2022-07-21T15:22:04Z</dcterms:modified>
</cp:coreProperties>
</file>